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2" r:id="rId5"/>
    <p:sldId id="265" r:id="rId6"/>
    <p:sldId id="263" r:id="rId7"/>
    <p:sldId id="264" r:id="rId8"/>
    <p:sldId id="260" r:id="rId9"/>
    <p:sldId id="266" r:id="rId10"/>
    <p:sldId id="261" r:id="rId11"/>
    <p:sldId id="258" r:id="rId12"/>
    <p:sldId id="268" r:id="rId13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D0AD9-FCD5-40C8-9A57-A2E0F232641B}" type="datetimeFigureOut">
              <a:rPr lang="pt-BR" smtClean="0"/>
              <a:pPr/>
              <a:t>27/01/2012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1A2A4-569D-4243-9B7A-488B598DED4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D0AD9-FCD5-40C8-9A57-A2E0F232641B}" type="datetimeFigureOut">
              <a:rPr lang="pt-BR" smtClean="0"/>
              <a:pPr/>
              <a:t>27/01/2012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1A2A4-569D-4243-9B7A-488B598DED4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D0AD9-FCD5-40C8-9A57-A2E0F232641B}" type="datetimeFigureOut">
              <a:rPr lang="pt-BR" smtClean="0"/>
              <a:pPr/>
              <a:t>27/01/2012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1A2A4-569D-4243-9B7A-488B598DED4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D0AD9-FCD5-40C8-9A57-A2E0F232641B}" type="datetimeFigureOut">
              <a:rPr lang="pt-BR" smtClean="0"/>
              <a:pPr/>
              <a:t>27/01/2012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1A2A4-569D-4243-9B7A-488B598DED4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D0AD9-FCD5-40C8-9A57-A2E0F232641B}" type="datetimeFigureOut">
              <a:rPr lang="pt-BR" smtClean="0"/>
              <a:pPr/>
              <a:t>27/01/2012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1A2A4-569D-4243-9B7A-488B598DED4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D0AD9-FCD5-40C8-9A57-A2E0F232641B}" type="datetimeFigureOut">
              <a:rPr lang="pt-BR" smtClean="0"/>
              <a:pPr/>
              <a:t>27/01/2012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1A2A4-569D-4243-9B7A-488B598DED4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D0AD9-FCD5-40C8-9A57-A2E0F232641B}" type="datetimeFigureOut">
              <a:rPr lang="pt-BR" smtClean="0"/>
              <a:pPr/>
              <a:t>27/01/2012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1A2A4-569D-4243-9B7A-488B598DED4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D0AD9-FCD5-40C8-9A57-A2E0F232641B}" type="datetimeFigureOut">
              <a:rPr lang="pt-BR" smtClean="0"/>
              <a:pPr/>
              <a:t>27/01/2012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1A2A4-569D-4243-9B7A-488B598DED4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D0AD9-FCD5-40C8-9A57-A2E0F232641B}" type="datetimeFigureOut">
              <a:rPr lang="pt-BR" smtClean="0"/>
              <a:pPr/>
              <a:t>27/01/2012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1A2A4-569D-4243-9B7A-488B598DED4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D0AD9-FCD5-40C8-9A57-A2E0F232641B}" type="datetimeFigureOut">
              <a:rPr lang="pt-BR" smtClean="0"/>
              <a:pPr/>
              <a:t>27/01/2012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1A2A4-569D-4243-9B7A-488B598DED4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D0AD9-FCD5-40C8-9A57-A2E0F232641B}" type="datetimeFigureOut">
              <a:rPr lang="pt-BR" smtClean="0"/>
              <a:pPr/>
              <a:t>27/01/2012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1A2A4-569D-4243-9B7A-488B598DED4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7D0AD9-FCD5-40C8-9A57-A2E0F232641B}" type="datetimeFigureOut">
              <a:rPr lang="pt-BR" smtClean="0"/>
              <a:pPr/>
              <a:t>27/01/2012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41A2A4-569D-4243-9B7A-488B598DED4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85728"/>
            <a:ext cx="7772400" cy="5929353"/>
          </a:xfrm>
        </p:spPr>
        <p:txBody>
          <a:bodyPr>
            <a:normAutofit/>
          </a:bodyPr>
          <a:lstStyle/>
          <a:p>
            <a:r>
              <a:rPr lang="pt-BR" sz="6600" b="1" dirty="0" smtClean="0"/>
              <a:t>Administração Patrimonial</a:t>
            </a:r>
            <a:endParaRPr lang="pt-BR" sz="6600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Gerenciamento de Bens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dirty="0" smtClean="0"/>
              <a:t>_ Divulgação de procedimentos</a:t>
            </a:r>
          </a:p>
          <a:p>
            <a:pPr>
              <a:buNone/>
            </a:pPr>
            <a:r>
              <a:rPr lang="pt-BR" dirty="0" smtClean="0"/>
              <a:t>_ Propostas de melhoria</a:t>
            </a:r>
          </a:p>
          <a:p>
            <a:pPr>
              <a:buNone/>
            </a:pPr>
            <a:r>
              <a:rPr lang="pt-BR" dirty="0" smtClean="0"/>
              <a:t>_ Realocação de bens à disposição</a:t>
            </a:r>
          </a:p>
          <a:p>
            <a:pPr>
              <a:buNone/>
            </a:pPr>
            <a:r>
              <a:rPr lang="pt-BR" dirty="0" smtClean="0"/>
              <a:t>_ Transferência de Bens </a:t>
            </a:r>
          </a:p>
          <a:p>
            <a:pPr>
              <a:buNone/>
            </a:pPr>
            <a:r>
              <a:rPr lang="pt-BR" dirty="0" smtClean="0"/>
              <a:t>_ Baixa de Bens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Incorporação e Registro de Bens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t-BR" sz="4000" dirty="0" smtClean="0"/>
          </a:p>
          <a:p>
            <a:r>
              <a:rPr lang="pt-BR" sz="4000" dirty="0" smtClean="0"/>
              <a:t>Incorporações de animais</a:t>
            </a:r>
          </a:p>
          <a:p>
            <a:r>
              <a:rPr lang="pt-BR" sz="4000" dirty="0" smtClean="0"/>
              <a:t>Incorporação de museus</a:t>
            </a:r>
          </a:p>
          <a:p>
            <a:r>
              <a:rPr lang="pt-BR" sz="4000" dirty="0" smtClean="0"/>
              <a:t>Incorporação de acervos</a:t>
            </a:r>
          </a:p>
          <a:p>
            <a:r>
              <a:rPr lang="pt-BR" sz="4000" dirty="0" smtClean="0"/>
              <a:t>Registro de bens de terceiros</a:t>
            </a:r>
            <a:endParaRPr lang="pt-BR" sz="4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 smtClean="0"/>
              <a:t>Processo necessita de autorização do dirigente da unidade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pt-BR" dirty="0" smtClean="0"/>
              <a:t>Por indevida incorporação em exercício anterior: procedimento para baixa de bens patrimoniais incorporados indevidamente. </a:t>
            </a:r>
          </a:p>
          <a:p>
            <a:r>
              <a:rPr lang="pt-BR" dirty="0" smtClean="0"/>
              <a:t>Por sinistro: procedimento para baixar bens que sofreram ação da natureza. Ex: raio, vendaval, granizo,...;Documentação necessária: boletim de ocorrência, parecer conclusivo da comissão interna, sindicância, encaminhamento a consultoria jurídica para análise</a:t>
            </a:r>
          </a:p>
          <a:p>
            <a:endParaRPr lang="pt-BR" dirty="0" smtClean="0"/>
          </a:p>
          <a:p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Responsável Patrimonial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4400" dirty="0" smtClean="0"/>
              <a:t>É todo e qualquer servidor na função de diretor/ chefia cuja atribuição peculiar será a responsabilidade pela gestão patrimonial dos bens colocados à disposição de sua unidade.</a:t>
            </a:r>
            <a:endParaRPr lang="pt-BR" sz="4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Funções do Administrador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 smtClean="0"/>
              <a:t>Sempre que necessário ao bom andamento das providências inerentes à gestão patrimonial , delegar competência a outros servidores lotados em sua Unidade para: como co-responsáveis, atuarem sobre a carga patrimonial. </a:t>
            </a:r>
            <a:endParaRPr lang="pt-B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5400" b="1" dirty="0" smtClean="0"/>
              <a:t>Agente patrimonial </a:t>
            </a:r>
            <a:endParaRPr lang="pt-BR" sz="54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4400" dirty="0" smtClean="0"/>
              <a:t>Definição:</a:t>
            </a:r>
            <a:r>
              <a:rPr lang="pt-BR" dirty="0" smtClean="0"/>
              <a:t> </a:t>
            </a:r>
          </a:p>
          <a:p>
            <a:pPr algn="just">
              <a:buNone/>
            </a:pPr>
            <a:r>
              <a:rPr lang="pt-BR" sz="4000" dirty="0" smtClean="0"/>
              <a:t>             É o servidor, designado pelo titular da unidade administrativa ou acadêmica, devidamente cadastrado no Órgão de Patrimônio.</a:t>
            </a:r>
            <a:endParaRPr lang="pt-BR" sz="4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Local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pt-BR" dirty="0" smtClean="0"/>
              <a:t>    </a:t>
            </a:r>
            <a:endParaRPr lang="pt-BR" dirty="0" smtClean="0"/>
          </a:p>
          <a:p>
            <a:pPr algn="just"/>
            <a:r>
              <a:rPr lang="pt-BR" dirty="0" smtClean="0"/>
              <a:t>   </a:t>
            </a:r>
            <a:r>
              <a:rPr lang="pt-BR" dirty="0" smtClean="0"/>
              <a:t>É </a:t>
            </a:r>
            <a:r>
              <a:rPr lang="pt-BR" dirty="0" smtClean="0"/>
              <a:t>a unidade de registro no Sistema de Administração Patrimonial – SAP que permitirá o cadastramento e vinculação de um determinado elenco de bens móveis a um respectivo responsável patrimonial da Instituição. </a:t>
            </a:r>
            <a:endParaRPr lang="pt-B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Sub-local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pt-BR" dirty="0" smtClean="0"/>
              <a:t>             </a:t>
            </a:r>
            <a:endParaRPr lang="pt-BR" dirty="0" smtClean="0"/>
          </a:p>
          <a:p>
            <a:pPr algn="just"/>
            <a:r>
              <a:rPr lang="pt-BR" dirty="0" smtClean="0"/>
              <a:t>   </a:t>
            </a:r>
            <a:r>
              <a:rPr lang="pt-BR" dirty="0" smtClean="0"/>
              <a:t>É </a:t>
            </a:r>
            <a:r>
              <a:rPr lang="pt-BR" dirty="0" smtClean="0"/>
              <a:t>a subdivisão do local de acordo com a estrutura do Organograma e permitirá a vinculação da carga patrimonial à disposição da unidade a co-responsável, devendo ser cadastrado no SAP pela administração patrimonial.</a:t>
            </a:r>
            <a:endParaRPr lang="pt-B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Movimentação de Bens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4800" dirty="0" smtClean="0"/>
              <a:t>        </a:t>
            </a:r>
            <a:endParaRPr lang="pt-BR" sz="4800" dirty="0" smtClean="0"/>
          </a:p>
          <a:p>
            <a:pPr algn="just"/>
            <a:r>
              <a:rPr lang="pt-BR" sz="4800" dirty="0" smtClean="0"/>
              <a:t>            É a transferência física do bem dentro de uma mesma Unidade, entre seus sub-locais e de uma unidade para outra</a:t>
            </a:r>
            <a:endParaRPr lang="pt-BR" sz="4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Transferência de Propriedade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pt-BR" dirty="0" smtClean="0"/>
          </a:p>
          <a:p>
            <a:pPr algn="just"/>
            <a:r>
              <a:rPr lang="pt-BR" dirty="0" smtClean="0"/>
              <a:t>É a mudança do responsável patrimonial, com ou sem movimentação do bem. Essa transferência ocorrerá sempre que qualquer servidor investido de cargo ( Direção ou Chefia) ocorrer.</a:t>
            </a:r>
            <a:endParaRPr lang="pt-B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 smtClean="0"/>
              <a:t>Atribuições da divisão de Patrimônios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pt-BR" dirty="0" smtClean="0"/>
              <a:t>Executar as atividades relativas ao cadastro de todos os bens patrimoniais;</a:t>
            </a:r>
          </a:p>
          <a:p>
            <a:pPr algn="just"/>
            <a:r>
              <a:rPr lang="pt-BR" dirty="0" smtClean="0"/>
              <a:t>Controlar a movimentação dos bens patrimoniais móveis, mantendo atualizado o arquivo dos respectivos termos de responsabilidade;</a:t>
            </a:r>
          </a:p>
          <a:p>
            <a:pPr algn="just"/>
            <a:r>
              <a:rPr lang="pt-BR" dirty="0" smtClean="0"/>
              <a:t>Fiscalizar a conservação e guarda dos bens móveis, sugerindo medidas administrativas para apurar o responsável pelo desaparecimento, extravio ou dano destes bens;</a:t>
            </a:r>
          </a:p>
          <a:p>
            <a:pPr algn="just"/>
            <a:r>
              <a:rPr lang="pt-BR" dirty="0" smtClean="0"/>
              <a:t>Elaborar os inventários dos bens móveis e imóveis , por unidade.</a:t>
            </a:r>
            <a:endParaRPr lang="pt-B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410</Words>
  <Application>Microsoft Office PowerPoint</Application>
  <PresentationFormat>Apresentação na tela (4:3)</PresentationFormat>
  <Paragraphs>42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3" baseType="lpstr">
      <vt:lpstr>Tema do Office</vt:lpstr>
      <vt:lpstr>Administração Patrimonial</vt:lpstr>
      <vt:lpstr>Responsável Patrimonial</vt:lpstr>
      <vt:lpstr>Funções do Administrador</vt:lpstr>
      <vt:lpstr>Agente patrimonial </vt:lpstr>
      <vt:lpstr>Local</vt:lpstr>
      <vt:lpstr>Sub-local</vt:lpstr>
      <vt:lpstr>Movimentação de Bens</vt:lpstr>
      <vt:lpstr>Transferência de Propriedade</vt:lpstr>
      <vt:lpstr>Atribuições da divisão de Patrimônios</vt:lpstr>
      <vt:lpstr>Gerenciamento de Bens</vt:lpstr>
      <vt:lpstr>Incorporação e Registro de Bens</vt:lpstr>
      <vt:lpstr>Processo necessita de autorização do dirigente da unidade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Administração Patrimonial</dc:title>
  <dc:creator>Sérgio Gouveia</dc:creator>
  <cp:lastModifiedBy>Sergio</cp:lastModifiedBy>
  <cp:revision>5</cp:revision>
  <dcterms:created xsi:type="dcterms:W3CDTF">2011-09-12T21:41:14Z</dcterms:created>
  <dcterms:modified xsi:type="dcterms:W3CDTF">2012-01-27T02:29:52Z</dcterms:modified>
</cp:coreProperties>
</file>